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Anton" charset="1" panose="00000500000000000000"/>
      <p:regular r:id="rId36"/>
    </p:embeddedFont>
    <p:embeddedFont>
      <p:font typeface="Open Sans Bold" charset="1" panose="00000000000000000000"/>
      <p:regular r:id="rId37"/>
    </p:embeddedFont>
    <p:embeddedFont>
      <p:font typeface="DM Sans" charset="1" panose="00000000000000000000"/>
      <p:regular r:id="rId38"/>
    </p:embeddedFont>
    <p:embeddedFont>
      <p:font typeface="Open Sans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https://emojipedia.org/cross-mark" TargetMode="External" Type="http://schemas.openxmlformats.org/officeDocument/2006/relationships/hyperlink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033242" y="2331542"/>
            <a:ext cx="2264398" cy="2264398"/>
          </a:xfrm>
          <a:custGeom>
            <a:avLst/>
            <a:gdLst/>
            <a:ahLst/>
            <a:cxnLst/>
            <a:rect r="r" b="b" t="t" l="l"/>
            <a:pathLst>
              <a:path h="2264398" w="2264398">
                <a:moveTo>
                  <a:pt x="0" y="0"/>
                </a:moveTo>
                <a:lnTo>
                  <a:pt x="2264398" y="0"/>
                </a:lnTo>
                <a:lnTo>
                  <a:pt x="2264398" y="2264398"/>
                </a:lnTo>
                <a:lnTo>
                  <a:pt x="0" y="2264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95911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74662" y="2903643"/>
            <a:ext cx="9384638" cy="262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61"/>
              </a:lnSpc>
              <a:spcBef>
                <a:spcPct val="0"/>
              </a:spcBef>
            </a:pPr>
            <a:r>
              <a:rPr lang="en-US" sz="15329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QWEN 0.5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74662" y="5020754"/>
            <a:ext cx="9625256" cy="207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12"/>
              </a:lnSpc>
              <a:spcBef>
                <a:spcPct val="0"/>
              </a:spcBef>
            </a:pPr>
            <a:r>
              <a:rPr lang="en-US" sz="1208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TRENING MODELU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113522" y="2266022"/>
            <a:ext cx="12134047" cy="2640857"/>
            <a:chOff x="0" y="0"/>
            <a:chExt cx="16178729" cy="352114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32" t="0" r="32" b="0"/>
            <a:stretch>
              <a:fillRect/>
            </a:stretch>
          </p:blipFill>
          <p:spPr>
            <a:xfrm flipH="false" flipV="false">
              <a:off x="0" y="0"/>
              <a:ext cx="16178729" cy="3521143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1817989" y="1821880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11115" y="6586026"/>
            <a:ext cx="17462535" cy="1606316"/>
            <a:chOff x="0" y="0"/>
            <a:chExt cx="23283381" cy="2141754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0" t="1586" r="0" b="1586"/>
            <a:stretch>
              <a:fillRect/>
            </a:stretch>
          </p:blipFill>
          <p:spPr>
            <a:xfrm flipH="false" flipV="false">
              <a:off x="0" y="0"/>
              <a:ext cx="23283381" cy="2141754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5033" y="1384809"/>
            <a:ext cx="5328489" cy="2775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Czemu powstał DeepSeek R1 (bez Zero)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497453"/>
            <a:ext cx="5328489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Czytelność i miksowanie języków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Nasz model przed SFT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SFT mimo wszystko konieczne?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1028700"/>
            <a:ext cx="10980053" cy="4671261"/>
            <a:chOff x="0" y="0"/>
            <a:chExt cx="14640071" cy="622834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1517" r="0" b="1517"/>
            <a:stretch>
              <a:fillRect/>
            </a:stretch>
          </p:blipFill>
          <p:spPr>
            <a:xfrm flipH="false" flipV="false">
              <a:off x="0" y="0"/>
              <a:ext cx="14640071" cy="6228347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97518" y="5615739"/>
            <a:ext cx="10980053" cy="4671261"/>
            <a:chOff x="0" y="0"/>
            <a:chExt cx="14640071" cy="622834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0" t="11469" r="0" b="11469"/>
            <a:stretch>
              <a:fillRect/>
            </a:stretch>
          </p:blipFill>
          <p:spPr>
            <a:xfrm flipH="false" flipV="false">
              <a:off x="0" y="0"/>
              <a:ext cx="14640071" cy="6228347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45161" y="1813621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“AHA” Moments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57464" y="2998119"/>
            <a:ext cx="5328489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Magia GRPO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Samoweryfikacja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1028700"/>
            <a:ext cx="11942579" cy="9258300"/>
            <a:chOff x="0" y="0"/>
            <a:chExt cx="15923439" cy="123444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1466" t="0" r="1466" b="0"/>
            <a:stretch>
              <a:fillRect/>
            </a:stretch>
          </p:blipFill>
          <p:spPr>
            <a:xfrm flipH="false" flipV="false">
              <a:off x="0" y="0"/>
              <a:ext cx="15923439" cy="12344400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9883689" y="1832671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45161" y="1813621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DeepSeek R1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57464" y="2998119"/>
            <a:ext cx="5328489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Cold start (podstawy CoT)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RL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SFT (600k CoT, 200k Non-CoT)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RL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98993" y="2741356"/>
            <a:ext cx="10996479" cy="4772831"/>
            <a:chOff x="0" y="0"/>
            <a:chExt cx="14661972" cy="636377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3200" t="0" r="3200" b="0"/>
            <a:stretch>
              <a:fillRect/>
            </a:stretch>
          </p:blipFill>
          <p:spPr>
            <a:xfrm flipH="false" flipV="false">
              <a:off x="0" y="0"/>
              <a:ext cx="14661972" cy="6363774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9883689" y="1832671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45161" y="1813621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DeepSeek R1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57464" y="2998119"/>
            <a:ext cx="5328489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Matematyka, Logika, Rozumowanie top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Podatność na prompty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Role Playing, Json etc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059433"/>
            <a:ext cx="8115300" cy="6576685"/>
            <a:chOff x="0" y="0"/>
            <a:chExt cx="10820400" cy="876891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134" t="0" r="134" b="0"/>
            <a:stretch>
              <a:fillRect/>
            </a:stretch>
          </p:blipFill>
          <p:spPr>
            <a:xfrm flipH="false" flipV="false">
              <a:off x="0" y="0"/>
              <a:ext cx="10820400" cy="8768913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9577283" y="1823146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03589" y="1804096"/>
            <a:ext cx="7146531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Trening modelu Qwen 0,5B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90222" y="4023015"/>
            <a:ext cx="5328489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PART 1 - Basic Imports: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Deterministyczny seed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Klucze WANDB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Pakiety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29707" y="3525768"/>
            <a:ext cx="9706279" cy="4548930"/>
            <a:chOff x="0" y="0"/>
            <a:chExt cx="12941705" cy="6065239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535" t="0" r="535" b="0"/>
            <a:stretch>
              <a:fillRect/>
            </a:stretch>
          </p:blipFill>
          <p:spPr>
            <a:xfrm flipH="false" flipV="false">
              <a:off x="0" y="0"/>
              <a:ext cx="12941705" cy="6065239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9577283" y="1823146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03589" y="1804096"/>
            <a:ext cx="7146531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Trening modelu Qwen 0,5B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90222" y="4023015"/>
            <a:ext cx="5328489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PART 1 - Basic Imports: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Deterministyczny seed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Klucze WANDB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Pakiety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06676" y="1671389"/>
            <a:ext cx="8703907" cy="7802959"/>
            <a:chOff x="0" y="0"/>
            <a:chExt cx="11605209" cy="10403946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282" r="0" b="282"/>
            <a:stretch>
              <a:fillRect/>
            </a:stretch>
          </p:blipFill>
          <p:spPr>
            <a:xfrm flipH="false" flipV="false">
              <a:off x="0" y="0"/>
              <a:ext cx="11605209" cy="10403946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9577283" y="1823146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03589" y="1804096"/>
            <a:ext cx="7146531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Trening modelu Qwen 0,5B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90222" y="4023015"/>
            <a:ext cx="6969078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PART 2 - Formatowanie danych i wyciąganie odpowiedzi: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XML Prompt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Wyciąganie odpowiedzi z modelu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Wyciąganie odpowiedzi z datasetu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06676" y="1671389"/>
            <a:ext cx="8445045" cy="2827049"/>
            <a:chOff x="0" y="0"/>
            <a:chExt cx="11260059" cy="3769398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81" r="0" b="81"/>
            <a:stretch>
              <a:fillRect/>
            </a:stretch>
          </p:blipFill>
          <p:spPr>
            <a:xfrm flipH="false" flipV="false">
              <a:off x="0" y="0"/>
              <a:ext cx="11260059" cy="3769398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9577283" y="1823146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98955" y="5951788"/>
            <a:ext cx="15622887" cy="3100610"/>
            <a:chOff x="0" y="0"/>
            <a:chExt cx="20830516" cy="4134147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239" t="0" r="239" b="0"/>
            <a:stretch>
              <a:fillRect/>
            </a:stretch>
          </p:blipFill>
          <p:spPr>
            <a:xfrm flipH="false" flipV="false">
              <a:off x="0" y="0"/>
              <a:ext cx="20830516" cy="4134147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03589" y="1804096"/>
            <a:ext cx="7146531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Trening modelu Qwen 0,5B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90222" y="4023015"/>
            <a:ext cx="6969078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PART 2 - Formatowanie danych i wyciąganie odpowiedzi: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XML Prompt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Wyciąganie odpowiedzi z modelu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Wyciąganie odpowiedzi z datasetu (####)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06676" y="1671389"/>
            <a:ext cx="9130013" cy="7702291"/>
            <a:chOff x="0" y="0"/>
            <a:chExt cx="12173350" cy="1026972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496" t="0" r="496" b="0"/>
            <a:stretch>
              <a:fillRect/>
            </a:stretch>
          </p:blipFill>
          <p:spPr>
            <a:xfrm flipH="false" flipV="false">
              <a:off x="0" y="0"/>
              <a:ext cx="12173350" cy="10269721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9577283" y="1823146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144000" y="6252081"/>
            <a:ext cx="8903382" cy="2184989"/>
            <a:chOff x="0" y="0"/>
            <a:chExt cx="11871176" cy="2913318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0" t="714" r="0" b="714"/>
            <a:stretch>
              <a:fillRect/>
            </a:stretch>
          </p:blipFill>
          <p:spPr>
            <a:xfrm flipH="false" flipV="false">
              <a:off x="0" y="0"/>
              <a:ext cx="11871176" cy="2913318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03589" y="1804096"/>
            <a:ext cx="7146531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Trening modelu Qwen 0,5B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90222" y="4023015"/>
            <a:ext cx="6969078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PART 3 - Przygotowanie datasetu: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RL (GRPO)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Ground Truth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18508" y="1700151"/>
            <a:ext cx="9158775" cy="4969854"/>
            <a:chOff x="0" y="0"/>
            <a:chExt cx="12211700" cy="6626472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990" r="0" b="990"/>
            <a:stretch>
              <a:fillRect/>
            </a:stretch>
          </p:blipFill>
          <p:spPr>
            <a:xfrm flipH="false" flipV="false">
              <a:off x="0" y="0"/>
              <a:ext cx="12211700" cy="6626472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9577283" y="1823146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860983" y="6347901"/>
            <a:ext cx="9489138" cy="1909461"/>
            <a:chOff x="0" y="0"/>
            <a:chExt cx="12652183" cy="2545948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237" t="0" r="237" b="0"/>
            <a:stretch>
              <a:fillRect/>
            </a:stretch>
          </p:blipFill>
          <p:spPr>
            <a:xfrm flipH="false" flipV="false">
              <a:off x="0" y="0"/>
              <a:ext cx="12652183" cy="2545948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03589" y="1804096"/>
            <a:ext cx="7146531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Trening modelu Qwen 0,5B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90222" y="4023015"/>
            <a:ext cx="6969078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PART 4 - SFT: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RL (GRPO)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Ground Truth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R1 Zero (SFT nie wymagane?)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Mały model, a SFT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1028700"/>
            <a:ext cx="8408303" cy="9258300"/>
            <a:chOff x="0" y="0"/>
            <a:chExt cx="11211071" cy="123444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8709" r="0" b="8709"/>
            <a:stretch>
              <a:fillRect/>
            </a:stretch>
          </p:blipFill>
          <p:spPr>
            <a:xfrm flipH="false" flipV="false">
              <a:off x="0" y="0"/>
              <a:ext cx="11211071" cy="12344400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9883689" y="1832671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19176" y="2272955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Cel treningu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19176" y="3467217"/>
            <a:ext cx="5328489" cy="386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Nauczyć ogólny model myśleć i rozwiązywać zadania matematyczne</a:t>
            </a:r>
          </a:p>
          <a:p>
            <a:pPr algn="l" marL="863595" indent="-287865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W większości zadań matematycznych jest jedna prawidłowa odpowiedź (ground truth)</a:t>
            </a:r>
          </a:p>
          <a:p>
            <a:pPr algn="l" marL="863595" indent="-287865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&lt;answer&gt; == odpowiedź</a:t>
            </a:r>
          </a:p>
          <a:p>
            <a:pPr algn="l" marL="863595" indent="-287865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&lt;answer&gt; != odpowiedź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RL (Reinforcement Learning)</a:t>
            </a:r>
          </a:p>
          <a:p>
            <a:pPr algn="l" marL="863595" indent="-287865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GRPO (Group Relative Policy Optimization)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SFT (Supervised Finetuning)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18508" y="1700151"/>
            <a:ext cx="9259444" cy="8478878"/>
            <a:chOff x="0" y="0"/>
            <a:chExt cx="12345925" cy="1130517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2" t="0" r="2" b="0"/>
            <a:stretch>
              <a:fillRect/>
            </a:stretch>
          </p:blipFill>
          <p:spPr>
            <a:xfrm flipH="false" flipV="false">
              <a:off x="0" y="0"/>
              <a:ext cx="12345925" cy="11305170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9577283" y="1823146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047230" y="6201066"/>
            <a:ext cx="6842792" cy="3803336"/>
            <a:chOff x="0" y="0"/>
            <a:chExt cx="9123723" cy="5071114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0" t="673" r="0" b="673"/>
            <a:stretch>
              <a:fillRect/>
            </a:stretch>
          </p:blipFill>
          <p:spPr>
            <a:xfrm flipH="false" flipV="false">
              <a:off x="0" y="0"/>
              <a:ext cx="9123723" cy="5071114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03589" y="1804096"/>
            <a:ext cx="7146531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Trening modelu Qwen 0,5B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90222" y="4023015"/>
            <a:ext cx="6969078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PART 4 - SFT: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RL (GRPO)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Ground Truth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R1 Zero (SFT nie wymagane?)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Mały model, a SFT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29707" y="1533002"/>
            <a:ext cx="9247576" cy="2472034"/>
            <a:chOff x="0" y="0"/>
            <a:chExt cx="12330101" cy="3296045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167" r="0" b="167"/>
            <a:stretch>
              <a:fillRect/>
            </a:stretch>
          </p:blipFill>
          <p:spPr>
            <a:xfrm flipH="false" flipV="false">
              <a:off x="0" y="0"/>
              <a:ext cx="12330101" cy="3296045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9577283" y="1823146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14350" y="4509860"/>
            <a:ext cx="9231890" cy="5777140"/>
            <a:chOff x="0" y="0"/>
            <a:chExt cx="12309187" cy="7702853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1719" t="0" r="1719" b="0"/>
            <a:stretch>
              <a:fillRect/>
            </a:stretch>
          </p:blipFill>
          <p:spPr>
            <a:xfrm flipH="false" flipV="false">
              <a:off x="0" y="0"/>
              <a:ext cx="12309187" cy="7702853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03589" y="1804096"/>
            <a:ext cx="7146531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Trening modelu Qwen 0,5B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90222" y="4023015"/>
            <a:ext cx="6969078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PART 5 - Funkcja Oceny (eval):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wczytuje model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generuje odpowiedź modelu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if &lt;answer&gt; == oczekiwana ✅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else </a:t>
            </a: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  <a:hlinkClick r:id="rId5" tooltip="https://emojipedia.org/cross-mark"/>
              </a:rPr>
              <a:t>❌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nie ma wpływu na trening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29707" y="1533002"/>
            <a:ext cx="9707775" cy="7649282"/>
            <a:chOff x="0" y="0"/>
            <a:chExt cx="12943701" cy="10199042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127" t="0" r="127" b="0"/>
            <a:stretch>
              <a:fillRect/>
            </a:stretch>
          </p:blipFill>
          <p:spPr>
            <a:xfrm flipH="false" flipV="false">
              <a:off x="0" y="0"/>
              <a:ext cx="12943701" cy="10199042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9577283" y="1823146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03589" y="1804096"/>
            <a:ext cx="7146531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Trening modelu Qwen 0,5B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90222" y="4023015"/>
            <a:ext cx="6969078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PART 6 - Nagrody: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ocena za format i odpowiedź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 == 1 - 2 Punkty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 == 1.0 - 1,5 Punkta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 == “Ilość wynosi 1” - 1,5 Punkta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oczekujemy tylko cyfry w &lt;answer&gt;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29707" y="2064005"/>
            <a:ext cx="8814293" cy="6057972"/>
            <a:chOff x="0" y="0"/>
            <a:chExt cx="11752390" cy="8077296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34" t="0" r="34" b="0"/>
            <a:stretch>
              <a:fillRect/>
            </a:stretch>
          </p:blipFill>
          <p:spPr>
            <a:xfrm flipH="false" flipV="false">
              <a:off x="0" y="0"/>
              <a:ext cx="11752390" cy="8077296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9577283" y="1823146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03589" y="1804096"/>
            <a:ext cx="7146531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Trening modelu Qwen 0,5B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90222" y="4023015"/>
            <a:ext cx="6969078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PART 6 - Nagrody: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ocena za format i odpowiedź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&lt;reasoning&gt; &lt;/reasoning&gt;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&lt;answer&gt; &lt;/answer&gt;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5055043"/>
            <a:ext cx="13941038" cy="4823614"/>
            <a:chOff x="0" y="0"/>
            <a:chExt cx="18588051" cy="6431486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7" r="0" b="7"/>
            <a:stretch>
              <a:fillRect/>
            </a:stretch>
          </p:blipFill>
          <p:spPr>
            <a:xfrm flipH="false" flipV="false">
              <a:off x="0" y="0"/>
              <a:ext cx="18588051" cy="6431486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9577283" y="1823146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03589" y="1804096"/>
            <a:ext cx="7146531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Trening modelu Qwen 0,5B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90222" y="4023015"/>
            <a:ext cx="6969078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PART 7 - Trening: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Ocena przed SFT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Ocena po SFT (500 przykładów SHA256)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Ocena po RL (GRPO)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98993" y="1139509"/>
            <a:ext cx="8115300" cy="8989297"/>
            <a:chOff x="0" y="0"/>
            <a:chExt cx="10820400" cy="1198573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2345" t="0" r="2345" b="0"/>
            <a:stretch>
              <a:fillRect/>
            </a:stretch>
          </p:blipFill>
          <p:spPr>
            <a:xfrm flipH="false" flipV="false">
              <a:off x="0" y="0"/>
              <a:ext cx="10820400" cy="11985730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9577283" y="1823146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03589" y="1804096"/>
            <a:ext cx="7146531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Trening modelu Qwen 0,5B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90222" y="4023015"/>
            <a:ext cx="6969078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PART 7 - Trening: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Ocena przed SFT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Ocena po SFT (500 przykładów SHA256)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Ocena po RL (GRPO)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98993" y="1646651"/>
            <a:ext cx="8014631" cy="2661549"/>
            <a:chOff x="0" y="0"/>
            <a:chExt cx="10686175" cy="354873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2099" r="0" b="2099"/>
            <a:stretch>
              <a:fillRect/>
            </a:stretch>
          </p:blipFill>
          <p:spPr>
            <a:xfrm flipH="false" flipV="false">
              <a:off x="0" y="0"/>
              <a:ext cx="10686175" cy="3548733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9577283" y="1823146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14827" y="4740566"/>
            <a:ext cx="8762456" cy="4991311"/>
            <a:chOff x="0" y="0"/>
            <a:chExt cx="11683275" cy="6655081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1950" t="0" r="1950" b="0"/>
            <a:stretch>
              <a:fillRect/>
            </a:stretch>
          </p:blipFill>
          <p:spPr>
            <a:xfrm flipH="false" flipV="false">
              <a:off x="0" y="0"/>
              <a:ext cx="11683275" cy="6655081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03589" y="1804096"/>
            <a:ext cx="7146531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Trening modelu Qwen 0,5B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90222" y="4023015"/>
            <a:ext cx="6969078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PART 7 - Trening: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Ocena przed SFT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Ocena po SFT (500 przykładów SHA256)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Ocena po RL (GRPO)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279530" y="1031011"/>
            <a:ext cx="6008470" cy="3494174"/>
            <a:chOff x="0" y="0"/>
            <a:chExt cx="1582478" cy="9202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82478" cy="920276"/>
            </a:xfrm>
            <a:custGeom>
              <a:avLst/>
              <a:gdLst/>
              <a:ahLst/>
              <a:cxnLst/>
              <a:rect r="r" b="b" t="t" l="l"/>
              <a:pathLst>
                <a:path h="920276" w="1582478">
                  <a:moveTo>
                    <a:pt x="0" y="0"/>
                  </a:moveTo>
                  <a:lnTo>
                    <a:pt x="1582478" y="0"/>
                  </a:lnTo>
                  <a:lnTo>
                    <a:pt x="1582478" y="920276"/>
                  </a:lnTo>
                  <a:lnTo>
                    <a:pt x="0" y="920276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82478" cy="958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719819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54941" y="2619989"/>
            <a:ext cx="16969104" cy="7046653"/>
            <a:chOff x="0" y="0"/>
            <a:chExt cx="22625472" cy="9395537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0" t="267" r="0" b="267"/>
            <a:stretch>
              <a:fillRect/>
            </a:stretch>
          </p:blipFill>
          <p:spPr>
            <a:xfrm flipH="false" flipV="false">
              <a:off x="0" y="0"/>
              <a:ext cx="22625472" cy="9395537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4186" y="1160103"/>
            <a:ext cx="4042874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WYNIKI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279530" y="1031011"/>
            <a:ext cx="6008470" cy="3494174"/>
            <a:chOff x="0" y="0"/>
            <a:chExt cx="1582478" cy="9202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82478" cy="920276"/>
            </a:xfrm>
            <a:custGeom>
              <a:avLst/>
              <a:gdLst/>
              <a:ahLst/>
              <a:cxnLst/>
              <a:rect r="r" b="b" t="t" l="l"/>
              <a:pathLst>
                <a:path h="920276" w="1582478">
                  <a:moveTo>
                    <a:pt x="0" y="0"/>
                  </a:moveTo>
                  <a:lnTo>
                    <a:pt x="1582478" y="0"/>
                  </a:lnTo>
                  <a:lnTo>
                    <a:pt x="1582478" y="920276"/>
                  </a:lnTo>
                  <a:lnTo>
                    <a:pt x="0" y="920276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82478" cy="958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719819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75370" y="2572595"/>
            <a:ext cx="15284683" cy="6685705"/>
            <a:chOff x="0" y="0"/>
            <a:chExt cx="20379577" cy="8914274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1079" t="0" r="1079" b="0"/>
            <a:stretch>
              <a:fillRect/>
            </a:stretch>
          </p:blipFill>
          <p:spPr>
            <a:xfrm flipH="false" flipV="false">
              <a:off x="0" y="0"/>
              <a:ext cx="20379577" cy="8914274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4186" y="1160103"/>
            <a:ext cx="4042874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WYNIKI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279530" y="1031011"/>
            <a:ext cx="6008470" cy="3494174"/>
            <a:chOff x="0" y="0"/>
            <a:chExt cx="1582478" cy="9202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82478" cy="920276"/>
            </a:xfrm>
            <a:custGeom>
              <a:avLst/>
              <a:gdLst/>
              <a:ahLst/>
              <a:cxnLst/>
              <a:rect r="r" b="b" t="t" l="l"/>
              <a:pathLst>
                <a:path h="920276" w="1582478">
                  <a:moveTo>
                    <a:pt x="0" y="0"/>
                  </a:moveTo>
                  <a:lnTo>
                    <a:pt x="1582478" y="0"/>
                  </a:lnTo>
                  <a:lnTo>
                    <a:pt x="1582478" y="920276"/>
                  </a:lnTo>
                  <a:lnTo>
                    <a:pt x="0" y="920276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82478" cy="958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719819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762699" y="2087838"/>
            <a:ext cx="12271480" cy="8068898"/>
            <a:chOff x="0" y="0"/>
            <a:chExt cx="16361973" cy="1075853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0" t="1112" r="0" b="1112"/>
            <a:stretch>
              <a:fillRect/>
            </a:stretch>
          </p:blipFill>
          <p:spPr>
            <a:xfrm flipH="false" flipV="false">
              <a:off x="0" y="0"/>
              <a:ext cx="16361973" cy="10758530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4186" y="1160103"/>
            <a:ext cx="4042874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WYNIKI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113522" y="1002706"/>
            <a:ext cx="12134047" cy="8160344"/>
            <a:chOff x="0" y="0"/>
            <a:chExt cx="16178729" cy="10880458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2975" t="0" r="2975" b="0"/>
            <a:stretch>
              <a:fillRect/>
            </a:stretch>
          </p:blipFill>
          <p:spPr>
            <a:xfrm flipH="false" flipV="false">
              <a:off x="0" y="0"/>
              <a:ext cx="16178729" cy="10880458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1817989" y="1821880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454300"/>
            <a:ext cx="5328489" cy="2775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Dlaczego DeepSeek był przełomem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497453"/>
            <a:ext cx="5328489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Reasoning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Koniec Nvidii?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DeepSeek vs OpenAI o1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028700"/>
            <a:ext cx="9225231" cy="8229600"/>
            <a:chOff x="0" y="0"/>
            <a:chExt cx="12300307" cy="109728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5396" r="0" b="5396"/>
            <a:stretch>
              <a:fillRect/>
            </a:stretch>
          </p:blipFill>
          <p:spPr>
            <a:xfrm flipH="false" flipV="false">
              <a:off x="0" y="0"/>
              <a:ext cx="12300307" cy="10972800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10764569" y="1455693"/>
            <a:ext cx="2264398" cy="2264398"/>
          </a:xfrm>
          <a:custGeom>
            <a:avLst/>
            <a:gdLst/>
            <a:ahLst/>
            <a:cxnLst/>
            <a:rect r="r" b="b" t="t" l="l"/>
            <a:pathLst>
              <a:path h="2264398" w="2264398">
                <a:moveTo>
                  <a:pt x="0" y="0"/>
                </a:moveTo>
                <a:lnTo>
                  <a:pt x="2264398" y="0"/>
                </a:lnTo>
                <a:lnTo>
                  <a:pt x="2264398" y="2264398"/>
                </a:lnTo>
                <a:lnTo>
                  <a:pt x="0" y="2264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67541" y="1965304"/>
            <a:ext cx="4830411" cy="234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4"/>
              </a:lnSpc>
              <a:spcBef>
                <a:spcPct val="0"/>
              </a:spcBef>
            </a:pPr>
            <a:r>
              <a:rPr lang="en-US" sz="13717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KONIEC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18922" y="4425950"/>
            <a:ext cx="6969078" cy="315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Źródła: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https://github.com/deepseek-ai/DeepSeek-R1/blob/main/DeepSeek_R1.pdf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https://thelmbook.com/articles/#!./DeepSeek-R1.md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https://github.com/aburkov/theLMbook/blob/main/GRPO_Qwen_0_5_Instruct.ipynb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https://github.com/deepseek-ai/DeepSeek-Math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https://git.comtegra.pl/DamianKlocek/polish-math-training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1028700"/>
            <a:ext cx="11942579" cy="9258300"/>
            <a:chOff x="0" y="0"/>
            <a:chExt cx="15923439" cy="123444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1466" t="0" r="1466" b="0"/>
            <a:stretch>
              <a:fillRect/>
            </a:stretch>
          </p:blipFill>
          <p:spPr>
            <a:xfrm flipH="false" flipV="false">
              <a:off x="0" y="0"/>
              <a:ext cx="15923439" cy="12344400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9883689" y="1832671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45161" y="1813621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DeepSeek R1 Zero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57464" y="2998119"/>
            <a:ext cx="5328489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Brak SFT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GRPO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Nauka metodą prób i błędów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Nagroda za zweryfikowaną odpowiedź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Answer i Reasoning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1028700"/>
            <a:ext cx="11942579" cy="9258300"/>
            <a:chOff x="0" y="0"/>
            <a:chExt cx="15923439" cy="123444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1466" t="0" r="1466" b="0"/>
            <a:stretch>
              <a:fillRect/>
            </a:stretch>
          </p:blipFill>
          <p:spPr>
            <a:xfrm flipH="false" flipV="false">
              <a:off x="0" y="0"/>
              <a:ext cx="15923439" cy="12344400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9883689" y="1832671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45161" y="1813621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Normalny trening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57464" y="2998119"/>
            <a:ext cx="5328489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Pre-Training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SFT (instrukcje)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Preference Optimization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654582"/>
            <a:ext cx="7556549" cy="5870331"/>
            <a:chOff x="0" y="0"/>
            <a:chExt cx="10075399" cy="7827108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719" t="0" r="719" b="0"/>
            <a:stretch>
              <a:fillRect/>
            </a:stretch>
          </p:blipFill>
          <p:spPr>
            <a:xfrm flipH="false" flipV="false">
              <a:off x="0" y="0"/>
              <a:ext cx="10075399" cy="7827108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9137155" y="2818640"/>
            <a:ext cx="8796269" cy="4261033"/>
            <a:chOff x="0" y="0"/>
            <a:chExt cx="11728359" cy="5681378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554" t="0" r="554" b="0"/>
            <a:stretch>
              <a:fillRect/>
            </a:stretch>
          </p:blipFill>
          <p:spPr>
            <a:xfrm flipH="false" flipV="false">
              <a:off x="0" y="0"/>
              <a:ext cx="11728359" cy="5681378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90342" y="1721762"/>
            <a:ext cx="1433265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Bez SFT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18657" y="1945600"/>
            <a:ext cx="1433265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Po SFT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1028700"/>
            <a:ext cx="11942579" cy="9258300"/>
            <a:chOff x="0" y="0"/>
            <a:chExt cx="15923439" cy="123444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1466" t="0" r="1466" b="0"/>
            <a:stretch>
              <a:fillRect/>
            </a:stretch>
          </p:blipFill>
          <p:spPr>
            <a:xfrm flipH="false" flipV="false">
              <a:off x="0" y="0"/>
              <a:ext cx="15923439" cy="12344400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9883689" y="1832671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45161" y="1813621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Normalny trening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57464" y="2998119"/>
            <a:ext cx="5328489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Pre-Training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SFT (instrukcje)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DM Sans"/>
                <a:ea typeface="DM Sans"/>
                <a:cs typeface="DM Sans"/>
                <a:sym typeface="DM Sans"/>
              </a:rPr>
              <a:t>Preference Optimization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7155" y="3931981"/>
            <a:ext cx="7785497" cy="3712255"/>
            <a:chOff x="0" y="0"/>
            <a:chExt cx="10380663" cy="494967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190" t="0" r="190" b="0"/>
            <a:stretch>
              <a:fillRect/>
            </a:stretch>
          </p:blipFill>
          <p:spPr>
            <a:xfrm flipH="false" flipV="false">
              <a:off x="0" y="0"/>
              <a:ext cx="10380663" cy="4949673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9577283" y="1823146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79493" y="4088828"/>
            <a:ext cx="9506460" cy="3398559"/>
          </a:xfrm>
          <a:custGeom>
            <a:avLst/>
            <a:gdLst/>
            <a:ahLst/>
            <a:cxnLst/>
            <a:rect r="r" b="b" t="t" l="l"/>
            <a:pathLst>
              <a:path h="3398559" w="9506460">
                <a:moveTo>
                  <a:pt x="0" y="0"/>
                </a:moveTo>
                <a:lnTo>
                  <a:pt x="9506460" y="0"/>
                </a:lnTo>
                <a:lnTo>
                  <a:pt x="9506460" y="3398559"/>
                </a:lnTo>
                <a:lnTo>
                  <a:pt x="0" y="339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04018" y="1804096"/>
            <a:ext cx="7146531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Chain of Thought (COT)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357189" y="1002706"/>
            <a:ext cx="11890380" cy="7754278"/>
            <a:chOff x="0" y="0"/>
            <a:chExt cx="15853840" cy="1033903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68" t="0" r="68" b="0"/>
            <a:stretch>
              <a:fillRect/>
            </a:stretch>
          </p:blipFill>
          <p:spPr>
            <a:xfrm flipH="false" flipV="false">
              <a:off x="0" y="0"/>
              <a:ext cx="15853840" cy="10339037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1817989" y="1821880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454300"/>
            <a:ext cx="5328489" cy="2775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GRPO (Group Relative Policy Optimization)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497453"/>
            <a:ext cx="5328489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Brak reward modelu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Accuracy i Format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Porównanie do grupy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DAGgNxmh97Y</dc:identifier>
  <dcterms:modified xsi:type="dcterms:W3CDTF">2011-08-01T06:04:30Z</dcterms:modified>
  <cp:revision>1</cp:revision>
  <dc:title>Qwen 0.5</dc:title>
</cp:coreProperties>
</file>